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7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9814B-D795-2149-A88F-95670F6FC7D6}" v="1" dt="2026-02-05T02:50:0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/>
    <p:restoredTop sz="94704"/>
  </p:normalViewPr>
  <p:slideViewPr>
    <p:cSldViewPr snapToGrid="0">
      <p:cViewPr varScale="1">
        <p:scale>
          <a:sx n="105" d="100"/>
          <a:sy n="105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 Hartley" userId="a0bb1af02d5899e5" providerId="LiveId" clId="{837F5590-C4B9-5737-B222-D0B9B0BAA37F}"/>
    <pc:docChg chg="modSld">
      <pc:chgData name="Cale Hartley" userId="a0bb1af02d5899e5" providerId="LiveId" clId="{837F5590-C4B9-5737-B222-D0B9B0BAA37F}" dt="2026-02-05T02:50:05.884" v="0" actId="20577"/>
      <pc:docMkLst>
        <pc:docMk/>
      </pc:docMkLst>
      <pc:sldChg chg="modSp">
        <pc:chgData name="Cale Hartley" userId="a0bb1af02d5899e5" providerId="LiveId" clId="{837F5590-C4B9-5737-B222-D0B9B0BAA37F}" dt="2026-02-05T02:50:05.884" v="0" actId="20577"/>
        <pc:sldMkLst>
          <pc:docMk/>
          <pc:sldMk cId="2018780068" sldId="256"/>
        </pc:sldMkLst>
        <pc:spChg chg="mod">
          <ac:chgData name="Cale Hartley" userId="a0bb1af02d5899e5" providerId="LiveId" clId="{837F5590-C4B9-5737-B222-D0B9B0BAA37F}" dt="2026-02-05T02:50:05.884" v="0" actId="20577"/>
          <ac:spMkLst>
            <pc:docMk/>
            <pc:sldMk cId="2018780068" sldId="256"/>
            <ac:spMk id="2" creationId="{D2C10D3F-8D2B-B5FE-8AA9-A601F5ADEF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2/4/26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64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2/4/26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2/4/26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2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2/4/26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90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2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4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2/4/26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2/4/26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0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2/4/26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23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5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547856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96959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209701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430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77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3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46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7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0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26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0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2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3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73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8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98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4412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754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5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70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5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8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0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2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49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5958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949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3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2/4/26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5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2/4/26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5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balversa.com/26-unique-metaphors-for-hop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peakingoffaith/1673965483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journals/psychology/articles/10.3389/fpsyg.2024.1382007/ful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med.2018.00145/ful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ofit.org/image-gallery/346003183886695406/how-internal-family-systems-therapy-and-music-finally-healed-my-traum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internal-family-systems-therapy-part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martialartsbookscompany.com/" TargetMode="External"/><Relationship Id="rId7" Type="http://schemas.openxmlformats.org/officeDocument/2006/relationships/hyperlink" Target="https://printables.king.us.com/science-worksheets-printabl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7.jpeg"/><Relationship Id="rId5" Type="http://schemas.openxmlformats.org/officeDocument/2006/relationships/hyperlink" Target="https://ar.inspiredpencil.com/pictures-2023/meditation-images-hd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wallpapercave.com/dance-music-wallpap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rophistoria.com/2016/08/" TargetMode="External"/><Relationship Id="rId7" Type="http://schemas.openxmlformats.org/officeDocument/2006/relationships/hyperlink" Target="https://www.lacanonline.com/2019/02/amuse-bouches-iv-what-makes-a-trauma-traumatic-part-i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jpg"/><Relationship Id="rId5" Type="http://schemas.openxmlformats.org/officeDocument/2006/relationships/hyperlink" Target="https://pt.wikipedia.org/wiki/Jonathan_Haidt" TargetMode="Externa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0D3F-8D2B-B5FE-8AA9-A601F5ADE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E.H</a:t>
            </a:r>
            <a:r>
              <a:rPr lang="en-US"/>
              <a:t>.F</a:t>
            </a:r>
            <a:endParaRPr lang="en-US" dirty="0"/>
          </a:p>
        </p:txBody>
      </p:sp>
      <p:pic>
        <p:nvPicPr>
          <p:cNvPr id="5" name="Picture Placeholder 4" descr="25+ (Unique) Metaphors For Hope - Verbal Versa">
            <a:extLst>
              <a:ext uri="{FF2B5EF4-FFF2-40B4-BE49-F238E27FC236}">
                <a16:creationId xmlns:a16="http://schemas.microsoft.com/office/drawing/2014/main" id="{E17ADD4C-D13E-3F4D-AABF-EE7475AB48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174" b="29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8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FC64-6FFE-8EBE-155C-139158D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54" y="0"/>
            <a:ext cx="5211746" cy="702710"/>
          </a:xfrm>
        </p:spPr>
        <p:txBody>
          <a:bodyPr anchor="b">
            <a:normAutofit/>
          </a:bodyPr>
          <a:lstStyle/>
          <a:p>
            <a:r>
              <a:rPr lang="en-US" sz="2800"/>
              <a:t>Contemplative Psychotherapy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46AE52-7526-ECC1-E80E-5A0755BED5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41030" y="738704"/>
            <a:ext cx="4708070" cy="61192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Combines Tibetan Buddhism and Western psychology</a:t>
            </a:r>
          </a:p>
          <a:p>
            <a:pPr>
              <a:lnSpc>
                <a:spcPct val="110000"/>
              </a:lnSpc>
            </a:pPr>
            <a:r>
              <a:rPr lang="en-US" sz="1600"/>
              <a:t>Four tenets: 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The Truth of Suffering: People tend to ignore, deny, or dispute their painful experiences, but life will always have suffering.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The Truth of the Origin of Suffering: Pain originates from attempts to create an unchanging ego or self.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The Truth of the Cessation of Suffering: People can free themselves once they let go of creating a permanent, distinct self.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The Truth of the Path: Once they accept this, they can determine the path that is uniquely theirs.</a:t>
            </a:r>
          </a:p>
          <a:p>
            <a:pPr>
              <a:lnSpc>
                <a:spcPct val="110000"/>
              </a:lnSpc>
            </a:pPr>
            <a:r>
              <a:rPr lang="en-US" sz="1600"/>
              <a:t>The therapist’s ability to stay in the present moment, which is impacted by their own self-awareness through contemplative practices, is essential.</a:t>
            </a:r>
          </a:p>
        </p:txBody>
      </p:sp>
      <p:pic>
        <p:nvPicPr>
          <p:cNvPr id="7" name="Picture 6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0DB5D99B-E3D8-4DE5-3DE6-D6082FFE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2" r="5093"/>
          <a:stretch>
            <a:fillRect/>
          </a:stretch>
        </p:blipFill>
        <p:spPr>
          <a:xfrm>
            <a:off x="342900" y="342900"/>
            <a:ext cx="6637354" cy="6261099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4802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C36B-18A1-D443-649D-03DF5DC5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C765F-915A-08A8-B1DF-660F468669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Non-pathologizing is emphasized frequently.</a:t>
            </a:r>
          </a:p>
          <a:p>
            <a:r>
              <a:rPr lang="en-US"/>
              <a:t>Deep listening</a:t>
            </a:r>
          </a:p>
          <a:p>
            <a:r>
              <a:rPr lang="en-US"/>
              <a:t>The number of practices is essentially limitless</a:t>
            </a:r>
          </a:p>
          <a:p>
            <a:r>
              <a:rPr lang="en-US"/>
              <a:t>Top-down, bottom-up approaches, or a mixture of both</a:t>
            </a:r>
          </a:p>
          <a:p>
            <a:r>
              <a:rPr lang="en-US"/>
              <a:t>Goal: The client reconnects with their wholeness.</a:t>
            </a:r>
          </a:p>
          <a:p>
            <a:endParaRPr lang="en-US"/>
          </a:p>
        </p:txBody>
      </p:sp>
      <p:pic>
        <p:nvPicPr>
          <p:cNvPr id="14" name="Picture 13" descr="The Tree of Contemplative Practices | Read for more informat… | Flickr">
            <a:extLst>
              <a:ext uri="{FF2B5EF4-FFF2-40B4-BE49-F238E27FC236}">
                <a16:creationId xmlns:a16="http://schemas.microsoft.com/office/drawing/2014/main" id="{8844A4E1-4E32-BAEB-894F-8612863D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63" r="-2" b="2594"/>
          <a:stretch>
            <a:fillRect/>
          </a:stretch>
        </p:blipFill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0405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663D-DEB8-7B6A-7281-84CE232C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42900"/>
            <a:ext cx="4480560" cy="664609"/>
          </a:xfrm>
        </p:spPr>
        <p:txBody>
          <a:bodyPr>
            <a:normAutofit fontScale="90000"/>
          </a:bodyPr>
          <a:lstStyle/>
          <a:p>
            <a:r>
              <a:rPr lang="en-US"/>
              <a:t>Polyvagal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04BD-50E2-DA64-6B34-B44D61BEF7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779" y="1138428"/>
            <a:ext cx="5175421" cy="5376672"/>
          </a:xfrm>
        </p:spPr>
        <p:txBody>
          <a:bodyPr>
            <a:normAutofit fontScale="92500" lnSpcReduction="10000"/>
          </a:bodyPr>
          <a:lstStyle/>
          <a:p>
            <a:r>
              <a:rPr lang="en-US" sz="2600"/>
              <a:t>The nervous system is shaped by safety and connection.</a:t>
            </a:r>
          </a:p>
          <a:p>
            <a:r>
              <a:rPr lang="en-US" sz="2600"/>
              <a:t>There are three levels:</a:t>
            </a:r>
          </a:p>
          <a:p>
            <a:pPr lvl="1"/>
            <a:r>
              <a:rPr lang="en-US" sz="2600"/>
              <a:t>Ventral Vagal Complex (VVC): A sense of safety, social engagement, such as smiling, frowning, etc.</a:t>
            </a:r>
          </a:p>
          <a:p>
            <a:pPr lvl="1"/>
            <a:r>
              <a:rPr lang="en-US" sz="2600"/>
              <a:t>Sympathetic Nervous System (SNS): Mammalian, fight or flight.</a:t>
            </a:r>
          </a:p>
          <a:p>
            <a:pPr lvl="1"/>
            <a:r>
              <a:rPr lang="en-US" sz="2600"/>
              <a:t>Dorsal Vagal Complex (DVC): Reptilian, parasympathetic, collapse or shutdown, nausea, shallow breathing.</a:t>
            </a:r>
          </a:p>
          <a:p>
            <a:pPr marL="228600" lvl="1" indent="0">
              <a:buNone/>
            </a:pPr>
            <a:endParaRPr lang="en-US" sz="2600"/>
          </a:p>
          <a:p>
            <a:r>
              <a:rPr lang="en-US" sz="2600"/>
              <a:t>Polyvagal ladder: Model for regulation</a:t>
            </a:r>
            <a:r>
              <a:rPr lang="en-US"/>
              <a:t>	</a:t>
            </a:r>
          </a:p>
          <a:p>
            <a:endParaRPr lang="en-US"/>
          </a:p>
        </p:txBody>
      </p:sp>
      <p:pic>
        <p:nvPicPr>
          <p:cNvPr id="6" name="Picture Placeholder 5" descr="Frontiers | A theoretical exploration of polyvagal theory in creative ...">
            <a:extLst>
              <a:ext uri="{FF2B5EF4-FFF2-40B4-BE49-F238E27FC236}">
                <a16:creationId xmlns:a16="http://schemas.microsoft.com/office/drawing/2014/main" id="{6AAF662E-E7F3-D908-350A-14A39FC6A8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0" r="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302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AA1-C32E-61C8-CEE9-8D7420E6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93410"/>
            <a:ext cx="4480560" cy="722666"/>
          </a:xfrm>
        </p:spPr>
        <p:txBody>
          <a:bodyPr>
            <a:normAutofit/>
          </a:bodyPr>
          <a:lstStyle/>
          <a:p>
            <a:r>
              <a:rPr lang="en-US"/>
              <a:t>Application</a:t>
            </a:r>
          </a:p>
        </p:txBody>
      </p:sp>
      <p:pic>
        <p:nvPicPr>
          <p:cNvPr id="11" name="Content Placeholder 10" descr="Frontiers | Chronic Diffuse Pain and Functional Gastrointestinal ...">
            <a:extLst>
              <a:ext uri="{FF2B5EF4-FFF2-40B4-BE49-F238E27FC236}">
                <a16:creationId xmlns:a16="http://schemas.microsoft.com/office/drawing/2014/main" id="{8A3594AC-A255-5A2D-C86C-9236C3F1B5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0449" y="986972"/>
            <a:ext cx="6091783" cy="509776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0D9D39-7316-17C1-910C-62E478F0E1C3}"/>
              </a:ext>
            </a:extLst>
          </p:cNvPr>
          <p:cNvSpPr txBox="1"/>
          <p:nvPr/>
        </p:nvSpPr>
        <p:spPr>
          <a:xfrm rot="10800000" flipV="1">
            <a:off x="429768" y="1123431"/>
            <a:ext cx="4359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Tracking the client’s nervous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therapist and client maintain co-regulation.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Bottom-up approaches such as martial arts, dancing, and breathwork.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Goal: The client builds flexibility and resiliency in their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10661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C306-CD92-6131-BDA5-7055111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Internal Family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C5C1-F0EF-09E8-AE58-5B54133677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700"/>
              <a:t>Modality views the mind as a “mosaic” with many personalities or parts</a:t>
            </a:r>
          </a:p>
          <a:p>
            <a:r>
              <a:rPr lang="en-US" sz="1700"/>
              <a:t>Everyone has a part that is curious, calm, and compassionate</a:t>
            </a:r>
          </a:p>
          <a:p>
            <a:r>
              <a:rPr lang="en-US" sz="1700"/>
              <a:t>Each part has a protective role</a:t>
            </a:r>
          </a:p>
          <a:p>
            <a:r>
              <a:rPr lang="en-US" sz="1700"/>
              <a:t>Exile: These parts are often the ones that have childlike fun and wonder, but they have also been hurt the most.</a:t>
            </a:r>
          </a:p>
          <a:p>
            <a:r>
              <a:rPr lang="en-US" sz="1700"/>
              <a:t>Manager: These parts are critical and perfectionistic, which keeps us relentlessly productive and prevents us from getting close to anyone.</a:t>
            </a:r>
          </a:p>
          <a:p>
            <a:r>
              <a:rPr lang="en-US" sz="1700"/>
              <a:t>Firefighter: These parts are the emergency responders that act impulsively when you get triggered.</a:t>
            </a:r>
          </a:p>
          <a:p>
            <a:endParaRPr lang="en-US" sz="1700"/>
          </a:p>
        </p:txBody>
      </p:sp>
      <p:pic>
        <p:nvPicPr>
          <p:cNvPr id="12" name="Picture 11" descr="How internal family systems therapy and music finally healed my trauma ...">
            <a:extLst>
              <a:ext uri="{FF2B5EF4-FFF2-40B4-BE49-F238E27FC236}">
                <a16:creationId xmlns:a16="http://schemas.microsoft.com/office/drawing/2014/main" id="{DF3FAC26-7923-FBA5-6BD4-B8819CFF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6300"/>
          <a:stretch>
            <a:fillRect/>
          </a:stretch>
        </p:blipFill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2580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4369-29F3-EB91-70E0-3FA36EBB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>
            <a:normAutofit/>
          </a:bodyPr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AEC90-4C9D-7280-2CB8-6C9200D48E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>
            <a:normAutofit/>
          </a:bodyPr>
          <a:lstStyle/>
          <a:p>
            <a:r>
              <a:rPr lang="en-US" sz="2600"/>
              <a:t>Create a dialogue with the parts.</a:t>
            </a:r>
          </a:p>
          <a:p>
            <a:r>
              <a:rPr lang="en-US" sz="2600"/>
              <a:t>Build a healthy relationship between the self, the calm, curious, and compassionate part, and the other parts.</a:t>
            </a:r>
          </a:p>
          <a:p>
            <a:r>
              <a:rPr lang="en-US" sz="2600"/>
              <a:t>All parts were created in an attempt to prevent the self from the terror of death.</a:t>
            </a:r>
          </a:p>
          <a:p>
            <a:r>
              <a:rPr lang="en-US" sz="2600"/>
              <a:t>All parts are welcome.</a:t>
            </a:r>
          </a:p>
          <a:p>
            <a:r>
              <a:rPr lang="en-US" sz="2600"/>
              <a:t>Goal: The client finds peace through self-leadership.</a:t>
            </a:r>
          </a:p>
        </p:txBody>
      </p:sp>
      <p:pic>
        <p:nvPicPr>
          <p:cNvPr id="10" name="Picture 9" descr="Internal Family Systems Therapy Parts">
            <a:extLst>
              <a:ext uri="{FF2B5EF4-FFF2-40B4-BE49-F238E27FC236}">
                <a16:creationId xmlns:a16="http://schemas.microsoft.com/office/drawing/2014/main" id="{1AFCDAA4-5A2B-0185-7C63-0FEC5FCF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776" r="-2" b="-2"/>
          <a:stretch>
            <a:fillRect/>
          </a:stretch>
        </p:blipFill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198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7AD7-2164-8F85-3673-CE54866A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44095"/>
            <a:ext cx="2864975" cy="1143000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0158-4AE2-B5F1-5214-918E6D6AF1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Educators and public health workers across the world who believe in these modalities have been creating a new one, sometimes without even realizing it.</a:t>
            </a:r>
          </a:p>
          <a:p>
            <a:r>
              <a:rPr lang="en-US" dirty="0"/>
              <a:t>I use the acronym E.H.F therapy.</a:t>
            </a:r>
          </a:p>
          <a:p>
            <a:r>
              <a:rPr lang="en-US" dirty="0"/>
              <a:t>E: Eternal</a:t>
            </a:r>
          </a:p>
          <a:p>
            <a:r>
              <a:rPr lang="en-US" dirty="0"/>
              <a:t>H: Hope</a:t>
            </a:r>
          </a:p>
          <a:p>
            <a:r>
              <a:rPr lang="en-US" dirty="0"/>
              <a:t>F: Formula</a:t>
            </a:r>
          </a:p>
        </p:txBody>
      </p:sp>
      <p:pic>
        <p:nvPicPr>
          <p:cNvPr id="6" name="Picture 5" descr="Learn Martial Arts Skills and Knowledge">
            <a:extLst>
              <a:ext uri="{FF2B5EF4-FFF2-40B4-BE49-F238E27FC236}">
                <a16:creationId xmlns:a16="http://schemas.microsoft.com/office/drawing/2014/main" id="{7E2F2F43-9B87-26F0-3566-79779F96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2700" y="3355168"/>
            <a:ext cx="3289300" cy="3289300"/>
          </a:xfrm>
          <a:prstGeom prst="rect">
            <a:avLst/>
          </a:prstGeom>
        </p:spPr>
      </p:pic>
      <p:pic>
        <p:nvPicPr>
          <p:cNvPr id="8" name="Picture 7" descr="Meditation Images Hd">
            <a:extLst>
              <a:ext uri="{FF2B5EF4-FFF2-40B4-BE49-F238E27FC236}">
                <a16:creationId xmlns:a16="http://schemas.microsoft.com/office/drawing/2014/main" id="{18581799-C49E-4529-9F07-932A5EA55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39335" y="166711"/>
            <a:ext cx="3554058" cy="2440768"/>
          </a:xfrm>
          <a:prstGeom prst="rect">
            <a:avLst/>
          </a:prstGeom>
        </p:spPr>
      </p:pic>
      <p:pic>
        <p:nvPicPr>
          <p:cNvPr id="12" name="Picture 11" descr="Science Worksheets Printable - King Printables">
            <a:extLst>
              <a:ext uri="{FF2B5EF4-FFF2-40B4-BE49-F238E27FC236}">
                <a16:creationId xmlns:a16="http://schemas.microsoft.com/office/drawing/2014/main" id="{18AB7B5D-72CE-F324-1FC6-2E1021834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68686" y="0"/>
            <a:ext cx="2983384" cy="1674882"/>
          </a:xfrm>
          <a:prstGeom prst="rect">
            <a:avLst/>
          </a:prstGeom>
        </p:spPr>
      </p:pic>
      <p:pic>
        <p:nvPicPr>
          <p:cNvPr id="16" name="Picture 15" descr="Dance Music Wallpapers - Wallpaper Cave">
            <a:extLst>
              <a:ext uri="{FF2B5EF4-FFF2-40B4-BE49-F238E27FC236}">
                <a16:creationId xmlns:a16="http://schemas.microsoft.com/office/drawing/2014/main" id="{87740BFA-AEEF-0E29-C9F9-7A2D86CA9C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27714" y="4280908"/>
            <a:ext cx="3889065" cy="24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6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BCBE-FA87-B682-5475-AEE4988D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42900"/>
            <a:ext cx="5032570" cy="708152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Some Sources of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4BD7-8077-E703-F085-1398DAA61D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1051051"/>
            <a:ext cx="4480560" cy="492864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Bessel van der Kolk's</a:t>
            </a:r>
            <a:r>
              <a:rPr lang="en-US" dirty="0"/>
              <a:t> </a:t>
            </a:r>
            <a:r>
              <a:rPr lang="en-US" i="1" dirty="0"/>
              <a:t>The Body Keeps the Score</a:t>
            </a:r>
            <a:r>
              <a:rPr lang="en-US" dirty="0"/>
              <a:t> on the biology of trauma</a:t>
            </a:r>
          </a:p>
          <a:p>
            <a:pPr lvl="0"/>
            <a:r>
              <a:rPr lang="en-US" b="1" dirty="0"/>
              <a:t>Carl Jung’s</a:t>
            </a:r>
            <a:r>
              <a:rPr lang="en-US" dirty="0"/>
              <a:t> </a:t>
            </a:r>
            <a:r>
              <a:rPr lang="en-US" i="1" dirty="0"/>
              <a:t>Modern Man in Search of a Soul</a:t>
            </a:r>
            <a:r>
              <a:rPr lang="en-US" dirty="0"/>
              <a:t> on the psyche, shadow, and meaning</a:t>
            </a:r>
          </a:p>
          <a:p>
            <a:pPr lvl="0"/>
            <a:r>
              <a:rPr lang="en-US" b="1" dirty="0"/>
              <a:t>Jonathan Haidt’s</a:t>
            </a:r>
            <a:r>
              <a:rPr lang="en-US" dirty="0"/>
              <a:t> work on morality, values, and social cohesion</a:t>
            </a:r>
          </a:p>
          <a:p>
            <a:r>
              <a:rPr lang="en-US" sz="2400" b="1" dirty="0" err="1"/>
              <a:t>RaQuel</a:t>
            </a:r>
            <a:r>
              <a:rPr lang="en-US" sz="2400" b="1" dirty="0"/>
              <a:t> Hopkins </a:t>
            </a:r>
            <a:r>
              <a:rPr lang="en-US" sz="2400" dirty="0"/>
              <a:t>work </a:t>
            </a:r>
            <a:r>
              <a:rPr lang="en-US" sz="2400"/>
              <a:t>on capacity</a:t>
            </a:r>
            <a:endParaRPr lang="en-US" sz="2400" b="1" dirty="0"/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C859A6C-C6D7-28AC-3641-C1C391745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4915" y="342900"/>
            <a:ext cx="3810000" cy="2540000"/>
          </a:xfrm>
          <a:prstGeom prst="rect">
            <a:avLst/>
          </a:prstGeom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24FB243-99CC-6B29-3852-0842A369A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71975" y="2882900"/>
            <a:ext cx="2890258" cy="3249499"/>
          </a:xfrm>
          <a:prstGeom prst="rect">
            <a:avLst/>
          </a:prstGeom>
        </p:spPr>
      </p:pic>
      <p:pic>
        <p:nvPicPr>
          <p:cNvPr id="12" name="Picture 11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17DCE75-2593-2E46-AB84-149C43EE8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42080" y="3121519"/>
            <a:ext cx="2185307" cy="27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8320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</TotalTime>
  <Words>538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Neue Haas Grotesk Text Pro</vt:lpstr>
      <vt:lpstr>Dune</vt:lpstr>
      <vt:lpstr>Office 2013 - 2022 Theme</vt:lpstr>
      <vt:lpstr>E.H.F</vt:lpstr>
      <vt:lpstr>Contemplative Psychotherapy</vt:lpstr>
      <vt:lpstr>Application</vt:lpstr>
      <vt:lpstr>Polyvagal Therapy</vt:lpstr>
      <vt:lpstr>Application</vt:lpstr>
      <vt:lpstr>Internal Family Systems</vt:lpstr>
      <vt:lpstr>Application</vt:lpstr>
      <vt:lpstr>Next Steps</vt:lpstr>
      <vt:lpstr>Some Sources of Inspiration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Cale Hartley</dc:creator>
  <cp:lastModifiedBy>Cale Hartley</cp:lastModifiedBy>
  <cp:revision>3</cp:revision>
  <dcterms:created xsi:type="dcterms:W3CDTF">2025-09-21T00:40:24Z</dcterms:created>
  <dcterms:modified xsi:type="dcterms:W3CDTF">2026-02-05T02:50:11Z</dcterms:modified>
</cp:coreProperties>
</file>